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6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5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74092" autoAdjust="0"/>
  </p:normalViewPr>
  <p:slideViewPr>
    <p:cSldViewPr snapToGrid="0" showGuides="1">
      <p:cViewPr varScale="1">
        <p:scale>
          <a:sx n="59" d="100"/>
          <a:sy n="59" d="100"/>
        </p:scale>
        <p:origin x="1536" y="66"/>
      </p:cViewPr>
      <p:guideLst>
        <p:guide orient="horz" pos="2183"/>
        <p:guide pos="2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875F-EB20-43FC-8F71-32816539A4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07E87-5D23-4975-A1E8-913C9C331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Design interface with high contrast to increase readability for users with diverse visual capacities;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Onboarding improves users experience and improves chat’s retrieved results;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Option to select between 3 language from the  get-go (by omission conversation and results  will be in English);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Tailored and relevant information is retrieved;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Direct links to the relevant articles (in the selected language) are incorporated in Emilie’s response;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Option to save conversations: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Storing the retrieved references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Resume conversation later on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The user can at any point start a fresh new conversion.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07E87-5D23-4975-A1E8-913C9C331C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Improve the chatbot Empathy;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Improve accessibility by: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Supporting more languages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Integrating speech recognition and ultimately the ability do have a </a:t>
            </a:r>
            <a:r>
              <a:rPr lang="en-GB" sz="2000" b="1" dirty="0" err="1"/>
              <a:t>videobot</a:t>
            </a:r>
            <a:endParaRPr lang="en-GB" sz="2000" b="1" dirty="0"/>
          </a:p>
          <a:p>
            <a:pPr marL="266700" lvl="1" indent="-2667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Enhance onboarding;</a:t>
            </a:r>
          </a:p>
          <a:p>
            <a:pPr marL="266700" lvl="1" indent="-2667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Guide the user to access more information by providing suggestion of questions;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Allow the user to select the level of information provided (more detailed vs summarized version);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Evaluate and minimize potential biases;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User testing to validate all implementations.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20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07E87-5D23-4975-A1E8-913C9C331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DC4D-A37C-05F3-A660-BE4782056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0FC5B-D65A-E2FA-8C3D-3DB502703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EE155-E54E-1816-5BB9-D075D794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48237-254E-BA07-3093-5142ABE6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4B7B7-0629-CEE4-3185-173B7A9D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97AE-2BFA-27BF-084D-32E9A87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D413D-6EA6-0BC3-AB86-8634DCC3A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76578-E349-E3A4-2FD1-386B02D1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09EDD-A521-97AF-58C5-57EBF3C8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BD493-F49D-3EC7-BA31-4DF573D7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292B3-ADE1-826C-D441-445CE670E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E81DE-5136-372E-5E75-7351F60EE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E92BC-6993-4D2B-4B73-7EE8C9C1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EF7E-FB59-1457-A532-3BB47370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9F37-1203-E261-91CD-EBB7152F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8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CE6E-C41A-444D-6932-39BC0A73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33CCB-F4C2-274B-12D3-02851FC8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39E7B-CCA9-A470-593F-E96A428E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2BAB-99A1-2CDA-A85E-305217BF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25525-0509-39DD-5E27-CAFA938D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DA64-EE02-C65A-DBE7-2FEE90DB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DA2B-4E75-3A07-15C0-EFD85FBCD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E01ED-0D06-A23B-7129-32D407D8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B0677-C4E3-FC52-8A0F-5C2269F9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47B67-7C17-6C7D-C5FA-D23B657F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0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2D4F-A5A2-0695-0787-BECF4986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59C00-AD09-0834-867E-84C6DA801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113DF-B6FC-CC5E-3604-D3A7B83BB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3157-4C2F-6D65-36B4-85BA078E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FDA68-56D5-90AE-5405-BBDD53AA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BCFFA-8F10-20D9-EEED-8FA93BC5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5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702D-3812-E3C9-B4AA-DA084703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895A9-4933-9480-EB71-43B23C594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48D08-0374-0D23-D7D2-3AEFC4CF0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6696F-A582-0D0C-0B44-A115D8D3A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D0257-7E41-C65D-B114-35F1D1282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12EED-868B-189C-8CE7-918AC00F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C57F4-6099-DAA6-AF9A-4A6639AE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06B6C-0B5C-B5B3-68BF-C15D352E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3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A50D-4E03-EBBC-C3AA-A9C05E13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888AE-1468-184F-C2C3-7B6DD865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DDC75-5033-2CBF-CB9A-7D5D41F5B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90853-5A3C-4B16-80AE-6EC99502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2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6AC8A-2D99-4BD8-63CC-0CC69446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10EB9-E96C-5D6A-5A59-E690E89D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78B20-81C7-7164-62BC-571EA818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15FB-8702-0933-F75B-BDBC9A2E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DA28-EC99-2A70-C2BE-B7116F5D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E702E-594F-2209-877A-4C3E2E06E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69D85-8E9C-E709-C564-D110D1C7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7B157-39D5-B6F5-A8CD-F97110AB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361A3-6698-7E63-FFD8-5D3DFCEF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3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12AF-2C92-07F7-365F-48D5DD94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D556BE-B905-6BC1-8B3C-995B65649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F10E8-F051-C96C-A1CB-74EC7C8C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A1B20-26DB-F13D-1781-F3F4771A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BAFBC-DAC3-47C5-BBFB-7C7B5268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402A7-2DA1-0A55-A0E6-F869F1C9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DB20A0-235E-7E0A-3F15-6494021E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C25EE-78B8-FE81-47D5-0D7ADF9C0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2636-E6CC-EB53-359A-5264E1F5C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B574-5CDA-4194-BDC7-A984C898129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DDC94-7642-FD38-939C-9E9756578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77F4F-9BB2-1C3A-A460-F76A2F58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AD701-F89A-41C2-9A2E-5CEC8B8AD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C214C1-6A5F-3B22-B6F7-8A93B637E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" b="60412"/>
          <a:stretch/>
        </p:blipFill>
        <p:spPr>
          <a:xfrm>
            <a:off x="0" y="0"/>
            <a:ext cx="12192000" cy="7750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E781EC-99DB-29F1-C5A7-652849FC64EF}"/>
              </a:ext>
            </a:extLst>
          </p:cNvPr>
          <p:cNvSpPr/>
          <p:nvPr/>
        </p:nvSpPr>
        <p:spPr>
          <a:xfrm>
            <a:off x="0" y="11875"/>
            <a:ext cx="12192000" cy="775031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0A73D-D79D-94FA-2C04-37950F22E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" y="1432067"/>
            <a:ext cx="3275216" cy="2323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BF982-8CCD-3CFE-5AA1-6050D7F9A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161" y="1814246"/>
            <a:ext cx="2615737" cy="1212894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Oswald" pitchFamily="2" charset="0"/>
              </a:rPr>
              <a:t>Emilie</a:t>
            </a:r>
            <a:endParaRPr lang="en-DE" sz="7000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08F66-6A9D-E426-7613-5476AADE0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4335" y="4908062"/>
            <a:ext cx="2115052" cy="2323328"/>
          </a:xfrm>
        </p:spPr>
        <p:txBody>
          <a:bodyPr>
            <a:noAutofit/>
          </a:bodyPr>
          <a:lstStyle/>
          <a:p>
            <a:pPr algn="l"/>
            <a:r>
              <a:rPr lang="en-US" sz="1800" b="1" dirty="0"/>
              <a:t>Team Emilie:</a:t>
            </a:r>
          </a:p>
          <a:p>
            <a:pPr algn="l"/>
            <a:r>
              <a:rPr lang="en-US" sz="1800" dirty="0"/>
              <a:t>Ana R. Correia</a:t>
            </a:r>
          </a:p>
          <a:p>
            <a:pPr algn="l"/>
            <a:r>
              <a:rPr lang="en-US" sz="1800" dirty="0"/>
              <a:t>Karin Sim</a:t>
            </a:r>
          </a:p>
          <a:p>
            <a:pPr algn="l"/>
            <a:r>
              <a:rPr lang="en-US" sz="1800" dirty="0" err="1"/>
              <a:t>Sanaz</a:t>
            </a:r>
            <a:r>
              <a:rPr lang="en-US" sz="1800" dirty="0"/>
              <a:t> Reinhardt</a:t>
            </a:r>
          </a:p>
          <a:p>
            <a:pPr algn="l"/>
            <a:r>
              <a:rPr lang="en-US" sz="1800" dirty="0" err="1"/>
              <a:t>Sirinya</a:t>
            </a:r>
            <a:r>
              <a:rPr lang="en-US" sz="1800" dirty="0"/>
              <a:t> Richardson</a:t>
            </a:r>
          </a:p>
          <a:p>
            <a:pPr algn="l"/>
            <a:r>
              <a:rPr lang="en-US" sz="1800" dirty="0"/>
              <a:t>Yaiza </a:t>
            </a:r>
            <a:r>
              <a:rPr lang="en-US" sz="1800" dirty="0" err="1"/>
              <a:t>Aragonés</a:t>
            </a:r>
            <a:r>
              <a:rPr lang="en-US" sz="1800" dirty="0"/>
              <a:t> Soria</a:t>
            </a:r>
            <a:endParaRPr lang="en-DE" sz="1800" dirty="0"/>
          </a:p>
        </p:txBody>
      </p:sp>
      <p:pic>
        <p:nvPicPr>
          <p:cNvPr id="1026" name="Picture 2" descr="Register interest Hacknlead 2023 | womenplusplus">
            <a:extLst>
              <a:ext uri="{FF2B5EF4-FFF2-40B4-BE49-F238E27FC236}">
                <a16:creationId xmlns:a16="http://schemas.microsoft.com/office/drawing/2014/main" id="{F4A48638-E630-BC95-A58B-B52FAC80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475" y="1820760"/>
            <a:ext cx="1737533" cy="7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menplusplus | Tech Events and Workshops | Diversity in Tech">
            <a:extLst>
              <a:ext uri="{FF2B5EF4-FFF2-40B4-BE49-F238E27FC236}">
                <a16:creationId xmlns:a16="http://schemas.microsoft.com/office/drawing/2014/main" id="{4E7D0E7B-7843-5092-6C52-7C43650A8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787" y="531282"/>
            <a:ext cx="1737533" cy="7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netta – UXCamp.ch">
            <a:extLst>
              <a:ext uri="{FF2B5EF4-FFF2-40B4-BE49-F238E27FC236}">
                <a16:creationId xmlns:a16="http://schemas.microsoft.com/office/drawing/2014/main" id="{FFE612E5-FD4E-4417-C0B3-107914D81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74" y="2973606"/>
            <a:ext cx="2021866" cy="110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4E33C6A-E127-9B0C-285B-9D7493AB96FC}"/>
              </a:ext>
            </a:extLst>
          </p:cNvPr>
          <p:cNvSpPr txBox="1">
            <a:spLocks/>
          </p:cNvSpPr>
          <p:nvPr/>
        </p:nvSpPr>
        <p:spPr>
          <a:xfrm>
            <a:off x="10008" y="6858000"/>
            <a:ext cx="3233675" cy="892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Emilie </a:t>
            </a:r>
            <a:r>
              <a:rPr lang="en-US" sz="14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Kempin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-Spyri, circa 1885</a:t>
            </a:r>
          </a:p>
          <a:p>
            <a:pPr algn="l">
              <a:spcBef>
                <a:spcPts val="0"/>
              </a:spcBef>
            </a:pP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First woman in Switzerland to graduate with a law degree and to be accepted as an academic lecturer.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40897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90BD80E-C9CA-6947-F255-9F78F4D0A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337" t="9838" r="38254" b="9457"/>
          <a:stretch/>
        </p:blipFill>
        <p:spPr>
          <a:xfrm>
            <a:off x="4570021" y="497842"/>
            <a:ext cx="3051957" cy="5918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4F05AB-5B61-B560-E73E-ED37140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3121" cy="9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C31FD6-F5C3-7E90-DC81-6028BD49BAFA}"/>
              </a:ext>
            </a:extLst>
          </p:cNvPr>
          <p:cNvGrpSpPr/>
          <p:nvPr/>
        </p:nvGrpSpPr>
        <p:grpSpPr>
          <a:xfrm>
            <a:off x="1225550" y="2381250"/>
            <a:ext cx="2647950" cy="641866"/>
            <a:chOff x="1504950" y="4076700"/>
            <a:chExt cx="2647950" cy="64186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0A99C8-06B9-224D-2398-79B9A793B6FE}"/>
                </a:ext>
              </a:extLst>
            </p:cNvPr>
            <p:cNvSpPr/>
            <p:nvPr/>
          </p:nvSpPr>
          <p:spPr>
            <a:xfrm>
              <a:off x="1504950" y="4076700"/>
              <a:ext cx="2647950" cy="641866"/>
            </a:xfrm>
            <a:prstGeom prst="roundRect">
              <a:avLst/>
            </a:prstGeom>
            <a:noFill/>
            <a:ln w="38100">
              <a:solidFill>
                <a:srgbClr val="F75B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5EF389-1304-CA71-98B3-04268962BD7B}"/>
                </a:ext>
              </a:extLst>
            </p:cNvPr>
            <p:cNvSpPr txBox="1"/>
            <p:nvPr/>
          </p:nvSpPr>
          <p:spPr>
            <a:xfrm>
              <a:off x="1924050" y="4212967"/>
              <a:ext cx="180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Language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397BE6-E302-40D6-3E66-F7642C886E7E}"/>
              </a:ext>
            </a:extLst>
          </p:cNvPr>
          <p:cNvSpPr txBox="1"/>
          <p:nvPr/>
        </p:nvSpPr>
        <p:spPr>
          <a:xfrm>
            <a:off x="450850" y="950794"/>
            <a:ext cx="48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From the onboarding the user selects: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A23567-E79E-D881-C4EA-30C312036947}"/>
              </a:ext>
            </a:extLst>
          </p:cNvPr>
          <p:cNvGrpSpPr/>
          <p:nvPr/>
        </p:nvGrpSpPr>
        <p:grpSpPr>
          <a:xfrm>
            <a:off x="1225550" y="3496607"/>
            <a:ext cx="2647950" cy="641866"/>
            <a:chOff x="1504950" y="4076700"/>
            <a:chExt cx="2647950" cy="64186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B2C11D-3BD7-4202-510C-67D559CD74BC}"/>
                </a:ext>
              </a:extLst>
            </p:cNvPr>
            <p:cNvSpPr/>
            <p:nvPr/>
          </p:nvSpPr>
          <p:spPr>
            <a:xfrm>
              <a:off x="1504950" y="4076700"/>
              <a:ext cx="2647950" cy="641866"/>
            </a:xfrm>
            <a:prstGeom prst="roundRect">
              <a:avLst/>
            </a:prstGeom>
            <a:noFill/>
            <a:ln w="38100">
              <a:solidFill>
                <a:srgbClr val="F75B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899045-D533-08F8-A84A-F8F4BFD86C3F}"/>
                </a:ext>
              </a:extLst>
            </p:cNvPr>
            <p:cNvSpPr txBox="1"/>
            <p:nvPr/>
          </p:nvSpPr>
          <p:spPr>
            <a:xfrm>
              <a:off x="1924050" y="4212967"/>
              <a:ext cx="180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Canton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CF5367-35A7-A1A7-931F-D5DEAC21DE2A}"/>
              </a:ext>
            </a:extLst>
          </p:cNvPr>
          <p:cNvGrpSpPr/>
          <p:nvPr/>
        </p:nvGrpSpPr>
        <p:grpSpPr>
          <a:xfrm>
            <a:off x="1225550" y="4611964"/>
            <a:ext cx="2647950" cy="668298"/>
            <a:chOff x="1504950" y="4076700"/>
            <a:chExt cx="2647950" cy="6682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5CA5B-0612-3006-D551-FF47F107915E}"/>
                </a:ext>
              </a:extLst>
            </p:cNvPr>
            <p:cNvSpPr txBox="1"/>
            <p:nvPr/>
          </p:nvSpPr>
          <p:spPr>
            <a:xfrm>
              <a:off x="1504950" y="4098667"/>
              <a:ext cx="2647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Level of Swiss Law</a:t>
              </a:r>
            </a:p>
            <a:p>
              <a:pPr algn="ctr"/>
              <a:r>
                <a:rPr lang="en-GB" dirty="0"/>
                <a:t>Familiarity</a:t>
              </a:r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B39084F-6608-5F87-2FF8-271BAB1749E7}"/>
                </a:ext>
              </a:extLst>
            </p:cNvPr>
            <p:cNvSpPr/>
            <p:nvPr/>
          </p:nvSpPr>
          <p:spPr>
            <a:xfrm>
              <a:off x="1504950" y="4076700"/>
              <a:ext cx="2647950" cy="641866"/>
            </a:xfrm>
            <a:prstGeom prst="roundRect">
              <a:avLst/>
            </a:prstGeom>
            <a:noFill/>
            <a:ln w="38100">
              <a:solidFill>
                <a:srgbClr val="F75B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1B53AAA-58E3-174D-DFEB-5F6C01E7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3121" cy="9033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FEF1D9-38E6-EB61-339C-67E27B3160AE}"/>
              </a:ext>
            </a:extLst>
          </p:cNvPr>
          <p:cNvSpPr txBox="1"/>
          <p:nvPr/>
        </p:nvSpPr>
        <p:spPr>
          <a:xfrm>
            <a:off x="450850" y="6070600"/>
            <a:ext cx="446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Allows the delivery of a tailored, accessible and relevant summary of legal information   </a:t>
            </a:r>
            <a:endParaRPr lang="en-US" b="1" dirty="0"/>
          </a:p>
        </p:txBody>
      </p:sp>
      <p:pic>
        <p:nvPicPr>
          <p:cNvPr id="2" name="backend_video">
            <a:hlinkClick r:id="" action="ppaction://media"/>
            <a:extLst>
              <a:ext uri="{FF2B5EF4-FFF2-40B4-BE49-F238E27FC236}">
                <a16:creationId xmlns:a16="http://schemas.microsoft.com/office/drawing/2014/main" id="{4146EF72-8108-5593-A45C-7BEBC64C1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161" t="18120" r="46510" b="5920"/>
          <a:stretch/>
        </p:blipFill>
        <p:spPr>
          <a:xfrm>
            <a:off x="5735864" y="546492"/>
            <a:ext cx="6005286" cy="5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5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1B53AAA-58E3-174D-DFEB-5F6C01E7B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3121" cy="903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C9826-3D0E-BEC8-B45D-A816C38677A9}"/>
              </a:ext>
            </a:extLst>
          </p:cNvPr>
          <p:cNvSpPr txBox="1"/>
          <p:nvPr/>
        </p:nvSpPr>
        <p:spPr>
          <a:xfrm>
            <a:off x="534960" y="1320800"/>
            <a:ext cx="446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Designed Features: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ED639-C8ED-82F2-5638-B3EA477DFCF9}"/>
              </a:ext>
            </a:extLst>
          </p:cNvPr>
          <p:cNvSpPr txBox="1"/>
          <p:nvPr/>
        </p:nvSpPr>
        <p:spPr>
          <a:xfrm>
            <a:off x="3876252" y="2151797"/>
            <a:ext cx="477226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Design with high contrast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Onboarding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3 languages from the  get-go 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Direct links to relevant articles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Option to save the conversation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b="1" dirty="0"/>
              <a:t>Fresh conversation at any point</a:t>
            </a:r>
          </a:p>
          <a:p>
            <a:pPr>
              <a:spcBef>
                <a:spcPts val="2400"/>
              </a:spcBef>
            </a:pPr>
            <a:endParaRPr lang="en-US" sz="20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AE1F2C-4BA0-F339-D596-FCC7A992BDD9}"/>
              </a:ext>
            </a:extLst>
          </p:cNvPr>
          <p:cNvSpPr/>
          <p:nvPr/>
        </p:nvSpPr>
        <p:spPr>
          <a:xfrm>
            <a:off x="3559374" y="1749690"/>
            <a:ext cx="5089139" cy="4293750"/>
          </a:xfrm>
          <a:prstGeom prst="roundRect">
            <a:avLst/>
          </a:prstGeom>
          <a:noFill/>
          <a:ln w="38100">
            <a:solidFill>
              <a:srgbClr val="F75B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6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5D8AFF-E2EB-C386-82B3-3B3BFC52BB31}"/>
              </a:ext>
            </a:extLst>
          </p:cNvPr>
          <p:cNvSpPr txBox="1"/>
          <p:nvPr/>
        </p:nvSpPr>
        <p:spPr>
          <a:xfrm>
            <a:off x="534960" y="1320800"/>
            <a:ext cx="446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Next Steps:</a:t>
            </a:r>
          </a:p>
          <a:p>
            <a:endParaRPr lang="en-US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B53AAA-58E3-174D-DFEB-5F6C01E7B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3121" cy="9033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877F9BA-A08A-DA7E-60FD-DAB892E4AF2B}"/>
              </a:ext>
            </a:extLst>
          </p:cNvPr>
          <p:cNvGrpSpPr/>
          <p:nvPr/>
        </p:nvGrpSpPr>
        <p:grpSpPr>
          <a:xfrm>
            <a:off x="2695124" y="1828800"/>
            <a:ext cx="6840764" cy="4416425"/>
            <a:chOff x="882650" y="1828800"/>
            <a:chExt cx="6840764" cy="44164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9C69BD-E0DB-2409-7EC0-2E2FBBF1328C}"/>
                </a:ext>
              </a:extLst>
            </p:cNvPr>
            <p:cNvSpPr/>
            <p:nvPr/>
          </p:nvSpPr>
          <p:spPr>
            <a:xfrm>
              <a:off x="882650" y="1828800"/>
              <a:ext cx="5975350" cy="4152899"/>
            </a:xfrm>
            <a:prstGeom prst="roundRect">
              <a:avLst/>
            </a:prstGeom>
            <a:noFill/>
            <a:ln w="38100">
              <a:solidFill>
                <a:srgbClr val="F75B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0C5A6D-2100-4C31-299D-864B13BD3405}"/>
                </a:ext>
              </a:extLst>
            </p:cNvPr>
            <p:cNvSpPr txBox="1"/>
            <p:nvPr/>
          </p:nvSpPr>
          <p:spPr>
            <a:xfrm>
              <a:off x="1107817" y="2151797"/>
              <a:ext cx="6615597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2000" b="1" dirty="0"/>
                <a:t>Improve Empathy</a:t>
              </a:r>
            </a:p>
            <a:p>
              <a:pPr marL="742950" lvl="1" indent="-285750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2000" b="1" dirty="0"/>
                <a:t>Improve Accessibility</a:t>
              </a:r>
            </a:p>
            <a:p>
              <a:pPr marL="742950" lvl="1" indent="-285750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2000" b="1" dirty="0"/>
                <a:t>Enhance onboarding</a:t>
              </a:r>
            </a:p>
            <a:p>
              <a:pPr marL="742950" lvl="1" indent="-285750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2000" b="1" dirty="0"/>
                <a:t>Evaluate and minimize potential biases</a:t>
              </a:r>
            </a:p>
            <a:p>
              <a:pPr marL="742950" lvl="1" indent="-285750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2000" b="1" dirty="0"/>
                <a:t>Option between detailed info vs summary </a:t>
              </a:r>
            </a:p>
            <a:p>
              <a:pPr marL="742950" lvl="1" indent="-285750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2000" b="1" dirty="0"/>
                <a:t>User testing</a:t>
              </a:r>
            </a:p>
            <a:p>
              <a:pPr lvl="1">
                <a:spcBef>
                  <a:spcPts val="2400"/>
                </a:spcBef>
              </a:pP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815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C75BE4-2CA1-ABFF-390C-B938FE14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92" y="0"/>
            <a:ext cx="316978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99C04-6B4E-3C2E-D79B-5390D79A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5" t="12204" r="9858" b="-1921"/>
          <a:stretch/>
        </p:blipFill>
        <p:spPr>
          <a:xfrm>
            <a:off x="6400801" y="389099"/>
            <a:ext cx="4122550" cy="61528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84A51E-1F75-8D11-775B-9184BF481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0" b="95500" l="8500" r="97500">
                        <a14:foregroundMark x1="34750" y1="9250" x2="51250" y2="2000"/>
                        <a14:foregroundMark x1="51250" y1="2000" x2="65750" y2="4750"/>
                        <a14:foregroundMark x1="65750" y1="4750" x2="76250" y2="14250"/>
                        <a14:foregroundMark x1="76250" y1="14250" x2="79750" y2="20500"/>
                        <a14:foregroundMark x1="8500" y1="87250" x2="18000" y2="77750"/>
                        <a14:foregroundMark x1="18000" y1="77750" x2="19250" y2="77500"/>
                        <a14:foregroundMark x1="86250" y1="70500" x2="95250" y2="81250"/>
                        <a14:foregroundMark x1="95250" y1="81250" x2="97500" y2="81750"/>
                        <a14:foregroundMark x1="15500" y1="83000" x2="29250" y2="83500"/>
                        <a14:foregroundMark x1="29250" y1="83500" x2="39750" y2="73750"/>
                        <a14:foregroundMark x1="39750" y1="73750" x2="50500" y2="81750"/>
                        <a14:foregroundMark x1="50500" y1="81750" x2="62250" y2="73750"/>
                        <a14:foregroundMark x1="62250" y1="73750" x2="69250" y2="86000"/>
                        <a14:foregroundMark x1="69250" y1="86000" x2="83000" y2="84500"/>
                        <a14:foregroundMark x1="83000" y1="84500" x2="89750" y2="79000"/>
                        <a14:foregroundMark x1="53000" y1="85500" x2="36500" y2="79250"/>
                        <a14:foregroundMark x1="36500" y1="79250" x2="7000" y2="87750"/>
                        <a14:foregroundMark x1="7000" y1="87750" x2="17000" y2="95750"/>
                        <a14:foregroundMark x1="17000" y1="95750" x2="45750" y2="96500"/>
                        <a14:foregroundMark x1="45750" y1="96500" x2="77750" y2="93500"/>
                        <a14:foregroundMark x1="77750" y1="93500" x2="93000" y2="86750"/>
                        <a14:foregroundMark x1="93000" y1="86750" x2="92750" y2="78750"/>
                        <a14:foregroundMark x1="74500" y1="92500" x2="89250" y2="95500"/>
                        <a14:foregroundMark x1="89250" y1="95500" x2="93500" y2="8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r="4726" b="3322"/>
          <a:stretch/>
        </p:blipFill>
        <p:spPr bwMode="auto">
          <a:xfrm>
            <a:off x="8198697" y="1404947"/>
            <a:ext cx="618731" cy="7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8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285</Words>
  <Application>Microsoft Office PowerPoint</Application>
  <PresentationFormat>Widescreen</PresentationFormat>
  <Paragraphs>49</Paragraphs>
  <Slides>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Oswald</vt:lpstr>
      <vt:lpstr>Office Theme</vt:lpstr>
      <vt:lpstr>Emilie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Correia</dc:creator>
  <cp:lastModifiedBy>Ana Correia</cp:lastModifiedBy>
  <cp:revision>9</cp:revision>
  <dcterms:created xsi:type="dcterms:W3CDTF">2023-11-12T12:25:15Z</dcterms:created>
  <dcterms:modified xsi:type="dcterms:W3CDTF">2023-11-12T15:26:36Z</dcterms:modified>
</cp:coreProperties>
</file>